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0581" y="5955788"/>
            <a:ext cx="9944098" cy="1695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25910" y="1363905"/>
            <a:ext cx="9036178" cy="2132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2173" y="185820"/>
            <a:ext cx="16914495" cy="4150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76752" y="2414644"/>
            <a:ext cx="12934495" cy="2132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4F7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862" y="1028700"/>
              <a:ext cx="14858999" cy="88963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343" y="3791711"/>
              <a:ext cx="13606271" cy="229209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51480" y="2007376"/>
            <a:ext cx="5185410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380">
                <a:solidFill>
                  <a:srgbClr val="FFFFFF"/>
                </a:solidFill>
              </a:rPr>
              <a:t>INTELIGENCIA</a:t>
            </a:r>
            <a:r>
              <a:rPr dirty="0" sz="3050" spc="150">
                <a:solidFill>
                  <a:srgbClr val="FFFFFF"/>
                </a:solidFill>
              </a:rPr>
              <a:t> </a:t>
            </a:r>
            <a:r>
              <a:rPr dirty="0" sz="3050" spc="360">
                <a:solidFill>
                  <a:srgbClr val="FFFFFF"/>
                </a:solidFill>
              </a:rPr>
              <a:t>ARTIFICIAL</a:t>
            </a:r>
            <a:endParaRPr sz="3050"/>
          </a:p>
        </p:txBody>
      </p:sp>
      <p:sp>
        <p:nvSpPr>
          <p:cNvPr id="7" name="object 7" descr=""/>
          <p:cNvSpPr txBox="1"/>
          <p:nvPr/>
        </p:nvSpPr>
        <p:spPr>
          <a:xfrm>
            <a:off x="7502861" y="2947979"/>
            <a:ext cx="3282315" cy="4940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050" spc="365" b="1">
                <a:solidFill>
                  <a:srgbClr val="FFFFFF"/>
                </a:solidFill>
                <a:latin typeface="Calibri"/>
                <a:cs typeface="Calibri"/>
              </a:rPr>
              <a:t>Tercera</a:t>
            </a:r>
            <a:r>
              <a:rPr dirty="0" sz="3050" spc="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380" b="1">
                <a:solidFill>
                  <a:srgbClr val="FFFFFF"/>
                </a:solidFill>
                <a:latin typeface="Calibri"/>
                <a:cs typeface="Calibri"/>
              </a:rPr>
              <a:t>Entrega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97614" y="7059490"/>
            <a:ext cx="8709025" cy="1427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4810" marR="377190" indent="1378585">
              <a:lnSpc>
                <a:spcPct val="100400"/>
              </a:lnSpc>
              <a:spcBef>
                <a:spcPts val="105"/>
              </a:spcBef>
              <a:tabLst>
                <a:tab pos="3815079" algn="l"/>
                <a:tab pos="6024245" algn="l"/>
              </a:tabLst>
            </a:pPr>
            <a:r>
              <a:rPr dirty="0" sz="3050" spc="450" b="1">
                <a:solidFill>
                  <a:srgbClr val="FFFFFF"/>
                </a:solidFill>
                <a:latin typeface="Calibri"/>
                <a:cs typeface="Calibri"/>
              </a:rPr>
              <a:t>Proyecto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050" spc="500" b="1">
                <a:solidFill>
                  <a:srgbClr val="FFFFFF"/>
                </a:solidFill>
                <a:latin typeface="Calibri"/>
                <a:cs typeface="Calibri"/>
              </a:rPr>
              <a:t>realizado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050" spc="450" b="1">
                <a:solidFill>
                  <a:srgbClr val="FFFFFF"/>
                </a:solidFill>
                <a:latin typeface="Calibri"/>
                <a:cs typeface="Calibri"/>
              </a:rPr>
              <a:t>por: </a:t>
            </a:r>
            <a:r>
              <a:rPr dirty="0" sz="3050" spc="375" b="1">
                <a:solidFill>
                  <a:srgbClr val="FFFFFF"/>
                </a:solidFill>
                <a:latin typeface="Calibri"/>
                <a:cs typeface="Calibri"/>
              </a:rPr>
              <a:t>Wilmer</a:t>
            </a:r>
            <a:r>
              <a:rPr dirty="0" sz="3050" spc="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00" b="1">
                <a:solidFill>
                  <a:srgbClr val="FFFFFF"/>
                </a:solidFill>
                <a:latin typeface="Calibri"/>
                <a:cs typeface="Calibri"/>
              </a:rPr>
              <a:t>Andres</a:t>
            </a:r>
            <a:r>
              <a:rPr dirty="0" sz="3050" spc="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20" b="1">
                <a:solidFill>
                  <a:srgbClr val="FFFFFF"/>
                </a:solidFill>
                <a:latin typeface="Calibri"/>
                <a:cs typeface="Calibri"/>
              </a:rPr>
              <a:t>Romero</a:t>
            </a:r>
            <a:r>
              <a:rPr dirty="0" sz="305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500" b="1">
                <a:solidFill>
                  <a:srgbClr val="FFFFFF"/>
                </a:solidFill>
                <a:latin typeface="Calibri"/>
                <a:cs typeface="Calibri"/>
              </a:rPr>
              <a:t>Cala</a:t>
            </a:r>
            <a:r>
              <a:rPr dirty="0" sz="3050" spc="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09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305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390" b="1">
                <a:solidFill>
                  <a:srgbClr val="FFFFFF"/>
                </a:solidFill>
                <a:latin typeface="Calibri"/>
                <a:cs typeface="Calibri"/>
              </a:rPr>
              <a:t>2214102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050" spc="385" b="1">
                <a:solidFill>
                  <a:srgbClr val="FFFFFF"/>
                </a:solidFill>
                <a:latin typeface="Calibri"/>
                <a:cs typeface="Calibri"/>
              </a:rPr>
              <a:t>Jhonalber</a:t>
            </a:r>
            <a:r>
              <a:rPr dirty="0" sz="3050" spc="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00" b="1">
                <a:solidFill>
                  <a:srgbClr val="FFFFFF"/>
                </a:solidFill>
                <a:latin typeface="Calibri"/>
                <a:cs typeface="Calibri"/>
              </a:rPr>
              <a:t>David</a:t>
            </a:r>
            <a:r>
              <a:rPr dirty="0" sz="3050" spc="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20" b="1">
                <a:solidFill>
                  <a:srgbClr val="FFFFFF"/>
                </a:solidFill>
                <a:latin typeface="Calibri"/>
                <a:cs typeface="Calibri"/>
              </a:rPr>
              <a:t>Rangel</a:t>
            </a:r>
            <a:r>
              <a:rPr dirty="0" sz="3050" spc="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355" b="1">
                <a:solidFill>
                  <a:srgbClr val="FFFFFF"/>
                </a:solidFill>
                <a:latin typeface="Calibri"/>
                <a:cs typeface="Calibri"/>
              </a:rPr>
              <a:t>Medina</a:t>
            </a:r>
            <a:r>
              <a:rPr dirty="0" sz="3050" spc="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09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3050" spc="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484" b="1">
                <a:solidFill>
                  <a:srgbClr val="FFFFFF"/>
                </a:solidFill>
                <a:latin typeface="Calibri"/>
                <a:cs typeface="Calibri"/>
              </a:rPr>
              <a:t>2225510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6305" y="671100"/>
              <a:ext cx="5921693" cy="89439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7549" y="0"/>
              <a:ext cx="7534274" cy="56102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168" y="5611201"/>
              <a:ext cx="11296648" cy="4675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79336" y="3899277"/>
            <a:ext cx="408654" cy="535891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84154" y="3557141"/>
            <a:ext cx="3149600" cy="120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1815" marR="5080" indent="-539750">
              <a:lnSpc>
                <a:spcPct val="107600"/>
              </a:lnSpc>
              <a:spcBef>
                <a:spcPts val="100"/>
              </a:spcBef>
            </a:pPr>
            <a:r>
              <a:rPr dirty="0" sz="3600" spc="370" b="1">
                <a:solidFill>
                  <a:srgbClr val="FFFFFF"/>
                </a:solidFill>
                <a:latin typeface="Calibri"/>
                <a:cs typeface="Calibri"/>
              </a:rPr>
              <a:t>Escalamiento </a:t>
            </a:r>
            <a:r>
              <a:rPr dirty="0" sz="3600" spc="42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600" spc="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405" b="1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214725" y="3557141"/>
            <a:ext cx="3420745" cy="120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5320" marR="5080" indent="-643255">
              <a:lnSpc>
                <a:spcPct val="107600"/>
              </a:lnSpc>
              <a:spcBef>
                <a:spcPts val="100"/>
              </a:spcBef>
            </a:pPr>
            <a:r>
              <a:rPr dirty="0" sz="3600" spc="405" b="1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dirty="0" sz="3600" spc="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335" b="1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3600" spc="665" b="1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dirty="0" sz="3600" spc="395" b="1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214725" y="6073645"/>
            <a:ext cx="3420745" cy="120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5325" marR="5080" indent="-683260">
              <a:lnSpc>
                <a:spcPct val="107600"/>
              </a:lnSpc>
              <a:spcBef>
                <a:spcPts val="100"/>
              </a:spcBef>
            </a:pPr>
            <a:r>
              <a:rPr dirty="0" sz="3600" spc="405" b="1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dirty="0" sz="3600" spc="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335" b="1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3600" spc="570" b="1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186390" y="5778370"/>
            <a:ext cx="3145155" cy="179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3600" spc="370" b="1">
                <a:solidFill>
                  <a:srgbClr val="FFFFFF"/>
                </a:solidFill>
                <a:latin typeface="Calibri"/>
                <a:cs typeface="Calibri"/>
              </a:rPr>
              <a:t>Reducción</a:t>
            </a:r>
            <a:r>
              <a:rPr dirty="0" sz="3600" spc="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395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3600" spc="365" b="1">
                <a:solidFill>
                  <a:srgbClr val="FFFFFF"/>
                </a:solidFill>
                <a:latin typeface="Calibri"/>
                <a:cs typeface="Calibri"/>
              </a:rPr>
              <a:t>dimensiones </a:t>
            </a:r>
            <a:r>
              <a:rPr dirty="0" sz="3600" spc="360" b="1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3600" spc="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610" b="1">
                <a:solidFill>
                  <a:srgbClr val="FFFFFF"/>
                </a:solidFill>
                <a:latin typeface="Calibri"/>
                <a:cs typeface="Calibri"/>
              </a:rPr>
              <a:t>PCA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35152" y="1351508"/>
            <a:ext cx="1225296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15">
                <a:solidFill>
                  <a:srgbClr val="FFFFFF"/>
                </a:solidFill>
              </a:rPr>
              <a:t>ANÁLISIS</a:t>
            </a:r>
            <a:r>
              <a:rPr dirty="0" spc="350">
                <a:solidFill>
                  <a:srgbClr val="FFFFFF"/>
                </a:solidFill>
              </a:rPr>
              <a:t> </a:t>
            </a:r>
            <a:r>
              <a:rPr dirty="0" spc="700">
                <a:solidFill>
                  <a:srgbClr val="FFFFFF"/>
                </a:solidFill>
              </a:rPr>
              <a:t>DE</a:t>
            </a:r>
            <a:r>
              <a:rPr dirty="0" spc="355">
                <a:solidFill>
                  <a:srgbClr val="FFFFFF"/>
                </a:solidFill>
              </a:rPr>
              <a:t> </a:t>
            </a:r>
            <a:r>
              <a:rPr dirty="0" spc="980">
                <a:solidFill>
                  <a:srgbClr val="FFFFFF"/>
                </a:solidFill>
              </a:rPr>
              <a:t>CLUSTERING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59695"/>
            <a:chOff x="0" y="0"/>
            <a:chExt cx="18288000" cy="10259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595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2556" y="3338945"/>
              <a:ext cx="1134989" cy="334349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359" y="3636653"/>
              <a:ext cx="1130413" cy="19236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359" y="4401535"/>
              <a:ext cx="1029728" cy="1236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359" y="4735884"/>
              <a:ext cx="1130413" cy="194655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62880" y="2560325"/>
              <a:ext cx="7066280" cy="5079365"/>
            </a:xfrm>
            <a:custGeom>
              <a:avLst/>
              <a:gdLst/>
              <a:ahLst/>
              <a:cxnLst/>
              <a:rect l="l" t="t" r="r" b="b"/>
              <a:pathLst>
                <a:path w="7066280" h="5079365">
                  <a:moveTo>
                    <a:pt x="0" y="4864097"/>
                  </a:moveTo>
                  <a:lnTo>
                    <a:pt x="0" y="0"/>
                  </a:lnTo>
                </a:path>
                <a:path w="7066280" h="5079365">
                  <a:moveTo>
                    <a:pt x="6494155" y="5079363"/>
                  </a:moveTo>
                  <a:lnTo>
                    <a:pt x="6494155" y="4580"/>
                  </a:lnTo>
                </a:path>
                <a:path w="7066280" h="5079365">
                  <a:moveTo>
                    <a:pt x="7066227" y="1264115"/>
                  </a:moveTo>
                  <a:lnTo>
                    <a:pt x="7066227" y="4580"/>
                  </a:lnTo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04958" y="2564905"/>
              <a:ext cx="0" cy="5074920"/>
            </a:xfrm>
            <a:custGeom>
              <a:avLst/>
              <a:gdLst/>
              <a:ahLst/>
              <a:cxnLst/>
              <a:rect l="l" t="t" r="r" b="b"/>
              <a:pathLst>
                <a:path w="0" h="5074920">
                  <a:moveTo>
                    <a:pt x="0" y="5074782"/>
                  </a:moveTo>
                  <a:lnTo>
                    <a:pt x="0" y="0"/>
                  </a:lnTo>
                </a:path>
              </a:pathLst>
            </a:custGeom>
            <a:ln w="13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49150" y="2574065"/>
              <a:ext cx="13560425" cy="0"/>
            </a:xfrm>
            <a:custGeom>
              <a:avLst/>
              <a:gdLst/>
              <a:ahLst/>
              <a:cxnLst/>
              <a:rect l="l" t="t" r="r" b="b"/>
              <a:pathLst>
                <a:path w="13560425" h="0">
                  <a:moveTo>
                    <a:pt x="7075380" y="0"/>
                  </a:moveTo>
                  <a:lnTo>
                    <a:pt x="13560383" y="0"/>
                  </a:lnTo>
                </a:path>
                <a:path w="13560425" h="0">
                  <a:moveTo>
                    <a:pt x="0" y="0"/>
                  </a:moveTo>
                  <a:lnTo>
                    <a:pt x="6526191" y="0"/>
                  </a:lnTo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547631" y="2231595"/>
            <a:ext cx="25165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5D5D5D"/>
                </a:solidFill>
                <a:latin typeface="Arial"/>
                <a:cs typeface="Arial"/>
              </a:rPr>
              <a:t>K-</a:t>
            </a:r>
            <a:r>
              <a:rPr dirty="0" sz="1750" spc="-90">
                <a:solidFill>
                  <a:srgbClr val="5D5D5D"/>
                </a:solidFill>
                <a:latin typeface="Arial"/>
                <a:cs typeface="Arial"/>
              </a:rPr>
              <a:t>Means</a:t>
            </a:r>
            <a:r>
              <a:rPr dirty="0" sz="1750" spc="-1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D5D5D"/>
                </a:solidFill>
                <a:latin typeface="Arial"/>
                <a:cs typeface="Arial"/>
              </a:rPr>
              <a:t>Cluster</a:t>
            </a:r>
            <a:r>
              <a:rPr dirty="0" sz="1800" spc="-8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D5D5D"/>
                </a:solidFill>
                <a:latin typeface="Arial"/>
                <a:cs typeface="Arial"/>
              </a:rPr>
              <a:t>ng</a:t>
            </a:r>
            <a:r>
              <a:rPr dirty="0" sz="1800" spc="-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750" spc="-90">
                <a:solidFill>
                  <a:srgbClr val="5D5D5D"/>
                </a:solidFill>
                <a:latin typeface="Arial"/>
                <a:cs typeface="Arial"/>
              </a:rPr>
              <a:t>(PCA)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594662" y="2237956"/>
            <a:ext cx="253238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90">
                <a:solidFill>
                  <a:srgbClr val="5D5D5D"/>
                </a:solidFill>
                <a:latin typeface="Arial"/>
                <a:cs typeface="Arial"/>
              </a:rPr>
              <a:t>D</a:t>
            </a:r>
            <a:r>
              <a:rPr dirty="0" sz="1750" spc="-190">
                <a:solidFill>
                  <a:srgbClr val="B8B8B8"/>
                </a:solidFill>
                <a:latin typeface="Arial"/>
                <a:cs typeface="Arial"/>
              </a:rPr>
              <a:t>I</a:t>
            </a:r>
            <a:r>
              <a:rPr dirty="0" sz="1750" spc="-190">
                <a:solidFill>
                  <a:srgbClr val="2D2D2D"/>
                </a:solidFill>
                <a:latin typeface="Arial"/>
                <a:cs typeface="Arial"/>
              </a:rPr>
              <a:t>B</a:t>
            </a:r>
            <a:r>
              <a:rPr dirty="0" sz="1750" spc="-190">
                <a:solidFill>
                  <a:srgbClr val="5D5D5D"/>
                </a:solidFill>
                <a:latin typeface="Arial"/>
                <a:cs typeface="Arial"/>
              </a:rPr>
              <a:t>SCAN</a:t>
            </a:r>
            <a:r>
              <a:rPr dirty="0" sz="1750" spc="6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750" spc="-30">
                <a:solidFill>
                  <a:srgbClr val="5D5D5D"/>
                </a:solidFill>
                <a:latin typeface="Arial"/>
                <a:cs typeface="Arial"/>
              </a:rPr>
              <a:t>Clusten</a:t>
            </a:r>
            <a:r>
              <a:rPr dirty="0" sz="1750" spc="-30">
                <a:solidFill>
                  <a:srgbClr val="2D2D2D"/>
                </a:solidFill>
                <a:latin typeface="Arial"/>
                <a:cs typeface="Arial"/>
              </a:rPr>
              <a:t>i</a:t>
            </a:r>
            <a:r>
              <a:rPr dirty="0" sz="1750" spc="-30">
                <a:solidFill>
                  <a:srgbClr val="5D5D5D"/>
                </a:solidFill>
                <a:latin typeface="Arial"/>
                <a:cs typeface="Arial"/>
              </a:rPr>
              <a:t>ng</a:t>
            </a:r>
            <a:r>
              <a:rPr dirty="0" sz="1750" spc="-2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750" spc="-135">
                <a:solidFill>
                  <a:srgbClr val="424242"/>
                </a:solidFill>
                <a:latin typeface="Arial"/>
                <a:cs typeface="Arial"/>
              </a:rPr>
              <a:t>{</a:t>
            </a:r>
            <a:r>
              <a:rPr dirty="0" sz="1700" spc="-135">
                <a:solidFill>
                  <a:srgbClr val="424242"/>
                </a:solidFill>
                <a:latin typeface="Arial"/>
                <a:cs typeface="Arial"/>
              </a:rPr>
              <a:t>PCA}.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28674" y="2674341"/>
            <a:ext cx="933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5D5D5D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330037" y="3331333"/>
            <a:ext cx="1308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727272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335754" y="4008175"/>
            <a:ext cx="12318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50" b="1">
                <a:solidFill>
                  <a:srgbClr val="727272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84664" y="5358295"/>
            <a:ext cx="2406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29" b="1">
                <a:solidFill>
                  <a:srgbClr val="9E9E9E"/>
                </a:solidFill>
                <a:latin typeface="Arial"/>
                <a:cs typeface="Arial"/>
              </a:rPr>
              <a:t>-</a:t>
            </a:r>
            <a:r>
              <a:rPr dirty="0" sz="1200" spc="340" b="1">
                <a:solidFill>
                  <a:srgbClr val="727272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89584" y="6002567"/>
            <a:ext cx="3873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15">
                <a:solidFill>
                  <a:srgbClr val="5D5D5D"/>
                </a:solidFill>
                <a:latin typeface="Courier New"/>
                <a:cs typeface="Courier New"/>
              </a:rPr>
              <a:t>-</a:t>
            </a:r>
            <a:r>
              <a:rPr dirty="0" sz="1500" spc="465">
                <a:solidFill>
                  <a:srgbClr val="5D5D5D"/>
                </a:solidFill>
                <a:latin typeface="Courier New"/>
                <a:cs typeface="Courier New"/>
              </a:rPr>
              <a:t>2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189006" y="6669485"/>
            <a:ext cx="28130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65">
                <a:solidFill>
                  <a:srgbClr val="5D5D5D"/>
                </a:solidFill>
                <a:latin typeface="Courier New"/>
                <a:cs typeface="Courier New"/>
              </a:rPr>
              <a:t>-</a:t>
            </a:r>
            <a:r>
              <a:rPr dirty="0" sz="1550" spc="15">
                <a:solidFill>
                  <a:srgbClr val="5D5D5D"/>
                </a:solidFill>
                <a:latin typeface="Courier New"/>
                <a:cs typeface="Courier New"/>
              </a:rPr>
              <a:t>3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917450" y="2314037"/>
            <a:ext cx="581660" cy="11252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pc="-365" b="0">
                <a:solidFill>
                  <a:srgbClr val="E42D2F"/>
                </a:solidFill>
                <a:latin typeface="Times New Roman"/>
                <a:cs typeface="Times New Roman"/>
              </a:rPr>
              <a:t>..</a:t>
            </a:r>
            <a:r>
              <a:rPr dirty="0" spc="-1725" b="0">
                <a:solidFill>
                  <a:srgbClr val="E42D2F"/>
                </a:solidFill>
                <a:latin typeface="Times New Roman"/>
                <a:cs typeface="Times New Roman"/>
              </a:rPr>
              <a:t>.</a:t>
            </a:r>
            <a:r>
              <a:rPr dirty="0" baseline="28395" sz="3375" spc="-952" b="0">
                <a:solidFill>
                  <a:srgbClr val="E42D2F"/>
                </a:solidFill>
                <a:latin typeface="Times New Roman"/>
                <a:cs typeface="Times New Roman"/>
              </a:rPr>
              <a:t>I</a:t>
            </a:r>
            <a:r>
              <a:rPr dirty="0" baseline="36231" sz="5175" spc="-547" b="0">
                <a:solidFill>
                  <a:srgbClr val="E42D2F"/>
                </a:solidFill>
                <a:latin typeface="Arial"/>
                <a:cs typeface="Arial"/>
              </a:rPr>
              <a:t>•</a:t>
            </a:r>
            <a:endParaRPr baseline="36231" sz="5175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936309" y="6551418"/>
            <a:ext cx="217170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450" spc="-640">
                <a:solidFill>
                  <a:srgbClr val="9E9E9E"/>
                </a:solidFill>
                <a:latin typeface="Arial"/>
                <a:cs typeface="Arial"/>
              </a:rPr>
              <a:t>•</a:t>
            </a:r>
            <a:r>
              <a:rPr dirty="0" baseline="-12345" sz="4725" spc="-960">
                <a:solidFill>
                  <a:srgbClr val="9E9E9E"/>
                </a:solidFill>
                <a:latin typeface="Arial"/>
                <a:cs typeface="Arial"/>
              </a:rPr>
              <a:t>•</a:t>
            </a:r>
            <a:endParaRPr baseline="-12345" sz="4725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808375" y="4169752"/>
            <a:ext cx="203835" cy="10331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4">
              <a:lnSpc>
                <a:spcPts val="3965"/>
              </a:lnSpc>
              <a:spcBef>
                <a:spcPts val="105"/>
              </a:spcBef>
            </a:pPr>
            <a:r>
              <a:rPr dirty="0" sz="3450" spc="20">
                <a:solidFill>
                  <a:srgbClr val="E42D2F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3965"/>
              </a:lnSpc>
            </a:pPr>
            <a:r>
              <a:rPr dirty="0" sz="3450" spc="20">
                <a:solidFill>
                  <a:srgbClr val="9E9E9E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81815" y="3794181"/>
            <a:ext cx="189865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20">
                <a:solidFill>
                  <a:srgbClr val="E42D2F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570234" y="2351695"/>
            <a:ext cx="287655" cy="865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500" spc="80">
                <a:solidFill>
                  <a:srgbClr val="1A1A1A"/>
                </a:solidFill>
                <a:latin typeface="Arial"/>
                <a:cs typeface="Arial"/>
              </a:rPr>
              <a:t>•</a:t>
            </a:r>
            <a:endParaRPr sz="5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010602" y="2664416"/>
            <a:ext cx="909319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50">
                <a:solidFill>
                  <a:srgbClr val="5D5D5D"/>
                </a:solidFill>
                <a:latin typeface="Arial"/>
                <a:cs typeface="Arial"/>
              </a:rPr>
              <a:t>CerntJr;oi</a:t>
            </a:r>
            <a:r>
              <a:rPr dirty="0" sz="1350" spc="-105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424242"/>
                </a:solidFill>
                <a:latin typeface="Arial"/>
                <a:cs typeface="Arial"/>
              </a:rPr>
              <a:t>des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381171" y="2674341"/>
            <a:ext cx="1149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727272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348296" y="2502586"/>
            <a:ext cx="177800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-50">
                <a:solidFill>
                  <a:srgbClr val="FB9169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034591" y="2763907"/>
            <a:ext cx="378460" cy="59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-135" b="1" i="1">
                <a:solidFill>
                  <a:srgbClr val="FB9169"/>
                </a:solidFill>
                <a:latin typeface="Arial"/>
                <a:cs typeface="Arial"/>
              </a:rPr>
              <a:t>.J</a:t>
            </a:r>
            <a:endParaRPr sz="37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68694" y="3093423"/>
            <a:ext cx="189865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20">
                <a:solidFill>
                  <a:srgbClr val="FF8715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544408" y="3239731"/>
            <a:ext cx="269240" cy="926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5900" spc="-1835">
                <a:solidFill>
                  <a:srgbClr val="1A1A1A"/>
                </a:solidFill>
                <a:latin typeface="Arial"/>
                <a:cs typeface="Arial"/>
              </a:rPr>
              <a:t>•</a:t>
            </a:r>
            <a:r>
              <a:rPr dirty="0" baseline="-6441" sz="5175" spc="15">
                <a:solidFill>
                  <a:srgbClr val="FF8715"/>
                </a:solidFill>
                <a:latin typeface="Arial"/>
                <a:cs typeface="Arial"/>
              </a:rPr>
              <a:t>•</a:t>
            </a:r>
            <a:endParaRPr baseline="-6441" sz="5175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5670848" y="3106146"/>
            <a:ext cx="234950" cy="1048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ts val="3960"/>
              </a:lnSpc>
              <a:spcBef>
                <a:spcPts val="105"/>
              </a:spcBef>
            </a:pPr>
            <a:r>
              <a:rPr dirty="0" sz="3350" spc="5">
                <a:solidFill>
                  <a:srgbClr val="70C4AA"/>
                </a:solidFill>
                <a:latin typeface="Arial"/>
                <a:cs typeface="Arial"/>
              </a:rPr>
              <a:t>•</a:t>
            </a:r>
            <a:endParaRPr sz="3350">
              <a:latin typeface="Arial"/>
              <a:cs typeface="Arial"/>
            </a:endParaRPr>
          </a:p>
          <a:p>
            <a:pPr marL="12700">
              <a:lnSpc>
                <a:spcPts val="4079"/>
              </a:lnSpc>
            </a:pPr>
            <a:r>
              <a:rPr dirty="0" sz="3450" spc="20">
                <a:solidFill>
                  <a:srgbClr val="70C4AA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399273" y="3970007"/>
            <a:ext cx="863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424242"/>
                </a:solidFill>
                <a:latin typeface="Times New Roman"/>
                <a:cs typeface="Times New Roman"/>
              </a:rPr>
              <a:t>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656325" y="3841256"/>
            <a:ext cx="1638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20">
                <a:solidFill>
                  <a:srgbClr val="91A3CD"/>
                </a:solidFill>
                <a:latin typeface="Arial"/>
                <a:cs typeface="Arial"/>
              </a:rPr>
              <a:t>•</a:t>
            </a:r>
            <a:endParaRPr sz="2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393987" y="4638707"/>
            <a:ext cx="12953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5D5D5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856296" y="4186037"/>
            <a:ext cx="200025" cy="10172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0">
              <a:lnSpc>
                <a:spcPts val="3779"/>
              </a:lnSpc>
              <a:spcBef>
                <a:spcPts val="105"/>
              </a:spcBef>
            </a:pPr>
            <a:r>
              <a:rPr dirty="0" sz="3250" spc="25">
                <a:solidFill>
                  <a:srgbClr val="70C4AA"/>
                </a:solidFill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  <a:p>
            <a:pPr marL="12700">
              <a:lnSpc>
                <a:spcPts val="4020"/>
              </a:lnSpc>
            </a:pPr>
            <a:r>
              <a:rPr dirty="0" sz="3450" spc="-50">
                <a:solidFill>
                  <a:srgbClr val="E6C69A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584122" y="6954469"/>
            <a:ext cx="171450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-50">
                <a:solidFill>
                  <a:srgbClr val="9E9E9E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254705" y="5358295"/>
            <a:ext cx="241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35">
                <a:solidFill>
                  <a:srgbClr val="9E9E9E"/>
                </a:solidFill>
                <a:latin typeface="Arial"/>
                <a:cs typeface="Arial"/>
              </a:rPr>
              <a:t>-</a:t>
            </a:r>
            <a:r>
              <a:rPr dirty="0" sz="1200" spc="345">
                <a:solidFill>
                  <a:srgbClr val="5D5D5D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242082" y="6002567"/>
            <a:ext cx="38925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25">
                <a:solidFill>
                  <a:srgbClr val="5D5D5D"/>
                </a:solidFill>
                <a:latin typeface="Courier New"/>
                <a:cs typeface="Courier New"/>
              </a:rPr>
              <a:t>-</a:t>
            </a:r>
            <a:r>
              <a:rPr dirty="0" sz="1500" spc="475">
                <a:solidFill>
                  <a:srgbClr val="5D5D5D"/>
                </a:solidFill>
                <a:latin typeface="Courier New"/>
                <a:cs typeface="Courier New"/>
              </a:rPr>
              <a:t>2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241503" y="6669485"/>
            <a:ext cx="2762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50">
                <a:solidFill>
                  <a:srgbClr val="5D5D5D"/>
                </a:solidFill>
                <a:latin typeface="Courier New"/>
                <a:cs typeface="Courier New"/>
              </a:rPr>
              <a:t>-</a:t>
            </a:r>
            <a:r>
              <a:rPr dirty="0" sz="1550">
                <a:solidFill>
                  <a:srgbClr val="5D5D5D"/>
                </a:solidFill>
                <a:latin typeface="Courier New"/>
                <a:cs typeface="Courier New"/>
              </a:rPr>
              <a:t>3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026588" y="6576355"/>
            <a:ext cx="233679" cy="582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-825">
                <a:solidFill>
                  <a:srgbClr val="FB9169"/>
                </a:solidFill>
                <a:latin typeface="Arial"/>
                <a:cs typeface="Arial"/>
              </a:rPr>
              <a:t>•</a:t>
            </a:r>
            <a:r>
              <a:rPr dirty="0" sz="3450" spc="-95">
                <a:solidFill>
                  <a:srgbClr val="FB9169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632044" y="6954469"/>
            <a:ext cx="168275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-50">
                <a:solidFill>
                  <a:srgbClr val="B8B8B8"/>
                </a:solidFill>
                <a:latin typeface="Arial"/>
                <a:cs typeface="Arial"/>
              </a:rPr>
              <a:t>•</a:t>
            </a:r>
            <a:endParaRPr sz="34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243238" y="7352686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30">
                <a:solidFill>
                  <a:srgbClr val="727272"/>
                </a:solidFill>
                <a:latin typeface="Courier New"/>
                <a:cs typeface="Courier New"/>
              </a:rPr>
              <a:t>-</a:t>
            </a:r>
            <a:r>
              <a:rPr dirty="0" sz="1400" spc="80">
                <a:solidFill>
                  <a:srgbClr val="2D2D2D"/>
                </a:solidFill>
                <a:latin typeface="Courier New"/>
                <a:cs typeface="Courier New"/>
              </a:rPr>
              <a:t>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057817" y="7073044"/>
            <a:ext cx="13064490" cy="613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017260" indent="-6004560">
              <a:lnSpc>
                <a:spcPct val="100000"/>
              </a:lnSpc>
              <a:spcBef>
                <a:spcPts val="105"/>
              </a:spcBef>
              <a:buChar char="•"/>
              <a:tabLst>
                <a:tab pos="6017260" algn="l"/>
                <a:tab pos="6566534" algn="l"/>
                <a:tab pos="7066915" algn="l"/>
                <a:tab pos="13051155" algn="l"/>
              </a:tabLst>
            </a:pPr>
            <a:r>
              <a:rPr dirty="0" u="none" sz="3450">
                <a:solidFill>
                  <a:srgbClr val="9E9E9E"/>
                </a:solidFill>
                <a:latin typeface="Arial"/>
                <a:cs typeface="Arial"/>
              </a:rPr>
              <a:t>	</a:t>
            </a:r>
            <a:r>
              <a:rPr dirty="0" u="heavy" sz="3850">
                <a:solidFill>
                  <a:srgbClr val="B8B8B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3850" spc="-50">
                <a:solidFill>
                  <a:srgbClr val="B8B8B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•</a:t>
            </a:r>
            <a:r>
              <a:rPr dirty="0" u="heavy" sz="3850">
                <a:solidFill>
                  <a:srgbClr val="B8B8B8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38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06074" y="7706121"/>
            <a:ext cx="14478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50" b="1">
                <a:solidFill>
                  <a:srgbClr val="5D5D5D"/>
                </a:solidFill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390476" y="7693397"/>
            <a:ext cx="24917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8080" algn="l"/>
                <a:tab pos="2303145" algn="l"/>
              </a:tabLst>
            </a:pPr>
            <a:r>
              <a:rPr dirty="0" sz="1300" spc="-25" b="1">
                <a:solidFill>
                  <a:srgbClr val="727272"/>
                </a:solidFill>
                <a:latin typeface="Times New Roman"/>
                <a:cs typeface="Times New Roman"/>
              </a:rPr>
              <a:t>1</a:t>
            </a:r>
            <a:r>
              <a:rPr dirty="0" sz="1300" spc="-25" b="1">
                <a:solidFill>
                  <a:srgbClr val="424242"/>
                </a:solidFill>
                <a:latin typeface="Times New Roman"/>
                <a:cs typeface="Times New Roman"/>
              </a:rPr>
              <a:t>0</a:t>
            </a:r>
            <a:r>
              <a:rPr dirty="0" sz="1300" b="1">
                <a:solidFill>
                  <a:srgbClr val="424242"/>
                </a:solidFill>
                <a:latin typeface="Times New Roman"/>
                <a:cs typeface="Times New Roman"/>
              </a:rPr>
              <a:t>	</a:t>
            </a:r>
            <a:r>
              <a:rPr dirty="0" sz="1350" spc="-25">
                <a:solidFill>
                  <a:srgbClr val="424242"/>
                </a:solidFill>
                <a:latin typeface="Courier New"/>
                <a:cs typeface="Courier New"/>
              </a:rPr>
              <a:t>15</a:t>
            </a:r>
            <a:r>
              <a:rPr dirty="0" sz="1350">
                <a:solidFill>
                  <a:srgbClr val="424242"/>
                </a:solidFill>
                <a:latin typeface="Courier New"/>
                <a:cs typeface="Courier New"/>
              </a:rPr>
              <a:t>	</a:t>
            </a:r>
            <a:r>
              <a:rPr dirty="0" sz="1300" spc="-25" b="1">
                <a:solidFill>
                  <a:srgbClr val="5D5D5D"/>
                </a:solidFill>
                <a:latin typeface="Times New Roman"/>
                <a:cs typeface="Times New Roman"/>
              </a:rPr>
              <a:t>20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843571" y="7706121"/>
            <a:ext cx="22034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30" b="1">
                <a:solidFill>
                  <a:srgbClr val="5D5D5D"/>
                </a:solidFill>
                <a:latin typeface="Arial"/>
                <a:cs typeface="Arial"/>
              </a:rPr>
              <a:t>25</a:t>
            </a:r>
            <a:endParaRPr sz="12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72651" y="7706121"/>
            <a:ext cx="126682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6335" algn="l"/>
              </a:tabLst>
            </a:pPr>
            <a:r>
              <a:rPr dirty="0" sz="1250" spc="10" b="1">
                <a:solidFill>
                  <a:srgbClr val="727272"/>
                </a:solidFill>
                <a:latin typeface="Arial"/>
                <a:cs typeface="Arial"/>
              </a:rPr>
              <a:t>0</a:t>
            </a:r>
            <a:r>
              <a:rPr dirty="0" sz="1250" b="1">
                <a:solidFill>
                  <a:srgbClr val="727272"/>
                </a:solidFill>
                <a:latin typeface="Arial"/>
                <a:cs typeface="Arial"/>
              </a:rPr>
              <a:t>	</a:t>
            </a:r>
            <a:r>
              <a:rPr dirty="0" sz="1250" spc="10">
                <a:solidFill>
                  <a:srgbClr val="5D5D5D"/>
                </a:solidFill>
                <a:latin typeface="Arial"/>
                <a:cs typeface="Arial"/>
              </a:rPr>
              <a:t>5</a:t>
            </a:r>
            <a:endParaRPr sz="12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2432525" y="7674314"/>
            <a:ext cx="2317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70">
                <a:solidFill>
                  <a:srgbClr val="727272"/>
                </a:solidFill>
                <a:latin typeface="Courier New"/>
                <a:cs typeface="Courier New"/>
              </a:rPr>
              <a:t>IO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579893" y="7699759"/>
            <a:ext cx="253428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  <a:tab pos="2328545" algn="l"/>
              </a:tabLst>
            </a:pPr>
            <a:r>
              <a:rPr dirty="0" sz="1300" spc="40" b="1">
                <a:solidFill>
                  <a:srgbClr val="424242"/>
                </a:solidFill>
                <a:latin typeface="Courier New"/>
                <a:cs typeface="Courier New"/>
              </a:rPr>
              <a:t>15</a:t>
            </a:r>
            <a:r>
              <a:rPr dirty="0" sz="1300" b="1">
                <a:solidFill>
                  <a:srgbClr val="424242"/>
                </a:solidFill>
                <a:latin typeface="Courier New"/>
                <a:cs typeface="Courier New"/>
              </a:rPr>
              <a:t>	</a:t>
            </a:r>
            <a:r>
              <a:rPr dirty="0" sz="1300" spc="30" b="1">
                <a:solidFill>
                  <a:srgbClr val="5D5D5D"/>
                </a:solidFill>
                <a:latin typeface="Times New Roman"/>
                <a:cs typeface="Times New Roman"/>
              </a:rPr>
              <a:t>20</a:t>
            </a:r>
            <a:r>
              <a:rPr dirty="0" sz="1300" b="1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dirty="0" sz="1250" spc="25" b="1">
                <a:solidFill>
                  <a:srgbClr val="5D5D5D"/>
                </a:solidFill>
                <a:latin typeface="Arial"/>
                <a:cs typeface="Arial"/>
              </a:rPr>
              <a:t>25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960" y="0"/>
            <a:ext cx="782002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931813" y="6137642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656" y="6181484"/>
              <a:ext cx="931823" cy="93182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40799" y="6137642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4642" y="6181484"/>
              <a:ext cx="931823" cy="93182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31813" y="7643424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656" y="7687266"/>
              <a:ext cx="931823" cy="93182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40799" y="7643424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642" y="7687266"/>
              <a:ext cx="931823" cy="93182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957532" y="6137642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1374" y="6181484"/>
              <a:ext cx="931823" cy="93182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1957532" y="7643424"/>
              <a:ext cx="1019175" cy="1019175"/>
            </a:xfrm>
            <a:custGeom>
              <a:avLst/>
              <a:gdLst/>
              <a:ahLst/>
              <a:cxnLst/>
              <a:rect l="l" t="t" r="r" b="b"/>
              <a:pathLst>
                <a:path w="1019175" h="1019175">
                  <a:moveTo>
                    <a:pt x="509587" y="0"/>
                  </a:moveTo>
                  <a:lnTo>
                    <a:pt x="460510" y="2332"/>
                  </a:lnTo>
                  <a:lnTo>
                    <a:pt x="412753" y="9188"/>
                  </a:lnTo>
                  <a:lnTo>
                    <a:pt x="366530" y="20354"/>
                  </a:lnTo>
                  <a:lnTo>
                    <a:pt x="322054" y="35615"/>
                  </a:lnTo>
                  <a:lnTo>
                    <a:pt x="279538" y="54759"/>
                  </a:lnTo>
                  <a:lnTo>
                    <a:pt x="239196" y="77572"/>
                  </a:lnTo>
                  <a:lnTo>
                    <a:pt x="201242" y="103840"/>
                  </a:lnTo>
                  <a:lnTo>
                    <a:pt x="165889" y="133350"/>
                  </a:lnTo>
                  <a:lnTo>
                    <a:pt x="133350" y="165889"/>
                  </a:lnTo>
                  <a:lnTo>
                    <a:pt x="103840" y="201242"/>
                  </a:lnTo>
                  <a:lnTo>
                    <a:pt x="77572" y="239196"/>
                  </a:lnTo>
                  <a:lnTo>
                    <a:pt x="54759" y="279538"/>
                  </a:lnTo>
                  <a:lnTo>
                    <a:pt x="35615" y="322054"/>
                  </a:lnTo>
                  <a:lnTo>
                    <a:pt x="20354" y="366530"/>
                  </a:lnTo>
                  <a:lnTo>
                    <a:pt x="9188" y="412753"/>
                  </a:lnTo>
                  <a:lnTo>
                    <a:pt x="2332" y="460510"/>
                  </a:lnTo>
                  <a:lnTo>
                    <a:pt x="0" y="509587"/>
                  </a:lnTo>
                  <a:lnTo>
                    <a:pt x="2332" y="558664"/>
                  </a:lnTo>
                  <a:lnTo>
                    <a:pt x="9188" y="606420"/>
                  </a:lnTo>
                  <a:lnTo>
                    <a:pt x="20354" y="652644"/>
                  </a:lnTo>
                  <a:lnTo>
                    <a:pt x="35615" y="697120"/>
                  </a:lnTo>
                  <a:lnTo>
                    <a:pt x="54759" y="739636"/>
                  </a:lnTo>
                  <a:lnTo>
                    <a:pt x="77572" y="779978"/>
                  </a:lnTo>
                  <a:lnTo>
                    <a:pt x="103840" y="817932"/>
                  </a:lnTo>
                  <a:lnTo>
                    <a:pt x="133350" y="853285"/>
                  </a:lnTo>
                  <a:lnTo>
                    <a:pt x="165889" y="885824"/>
                  </a:lnTo>
                  <a:lnTo>
                    <a:pt x="201242" y="915334"/>
                  </a:lnTo>
                  <a:lnTo>
                    <a:pt x="239196" y="941602"/>
                  </a:lnTo>
                  <a:lnTo>
                    <a:pt x="279538" y="964415"/>
                  </a:lnTo>
                  <a:lnTo>
                    <a:pt x="322054" y="983559"/>
                  </a:lnTo>
                  <a:lnTo>
                    <a:pt x="366530" y="998820"/>
                  </a:lnTo>
                  <a:lnTo>
                    <a:pt x="412753" y="1009986"/>
                  </a:lnTo>
                  <a:lnTo>
                    <a:pt x="460510" y="1016842"/>
                  </a:lnTo>
                  <a:lnTo>
                    <a:pt x="509587" y="1019174"/>
                  </a:lnTo>
                  <a:lnTo>
                    <a:pt x="558664" y="1016842"/>
                  </a:lnTo>
                  <a:lnTo>
                    <a:pt x="606420" y="1009986"/>
                  </a:lnTo>
                  <a:lnTo>
                    <a:pt x="652644" y="998820"/>
                  </a:lnTo>
                  <a:lnTo>
                    <a:pt x="697120" y="983559"/>
                  </a:lnTo>
                  <a:lnTo>
                    <a:pt x="739636" y="964415"/>
                  </a:lnTo>
                  <a:lnTo>
                    <a:pt x="779978" y="941602"/>
                  </a:lnTo>
                  <a:lnTo>
                    <a:pt x="817932" y="915334"/>
                  </a:lnTo>
                  <a:lnTo>
                    <a:pt x="853285" y="885824"/>
                  </a:lnTo>
                  <a:lnTo>
                    <a:pt x="885824" y="853285"/>
                  </a:lnTo>
                  <a:lnTo>
                    <a:pt x="915334" y="817932"/>
                  </a:lnTo>
                  <a:lnTo>
                    <a:pt x="941602" y="779978"/>
                  </a:lnTo>
                  <a:lnTo>
                    <a:pt x="964415" y="739636"/>
                  </a:lnTo>
                  <a:lnTo>
                    <a:pt x="983559" y="697120"/>
                  </a:lnTo>
                  <a:lnTo>
                    <a:pt x="998820" y="652644"/>
                  </a:lnTo>
                  <a:lnTo>
                    <a:pt x="1009986" y="606420"/>
                  </a:lnTo>
                  <a:lnTo>
                    <a:pt x="1016842" y="558664"/>
                  </a:lnTo>
                  <a:lnTo>
                    <a:pt x="1019174" y="509587"/>
                  </a:lnTo>
                  <a:lnTo>
                    <a:pt x="1016842" y="460510"/>
                  </a:lnTo>
                  <a:lnTo>
                    <a:pt x="1009986" y="412753"/>
                  </a:lnTo>
                  <a:lnTo>
                    <a:pt x="998820" y="366530"/>
                  </a:lnTo>
                  <a:lnTo>
                    <a:pt x="983559" y="322054"/>
                  </a:lnTo>
                  <a:lnTo>
                    <a:pt x="964415" y="279538"/>
                  </a:lnTo>
                  <a:lnTo>
                    <a:pt x="941602" y="239196"/>
                  </a:lnTo>
                  <a:lnTo>
                    <a:pt x="915334" y="201242"/>
                  </a:lnTo>
                  <a:lnTo>
                    <a:pt x="885824" y="165889"/>
                  </a:lnTo>
                  <a:lnTo>
                    <a:pt x="853285" y="133350"/>
                  </a:lnTo>
                  <a:lnTo>
                    <a:pt x="817932" y="103840"/>
                  </a:lnTo>
                  <a:lnTo>
                    <a:pt x="779978" y="77572"/>
                  </a:lnTo>
                  <a:lnTo>
                    <a:pt x="739636" y="54759"/>
                  </a:lnTo>
                  <a:lnTo>
                    <a:pt x="697120" y="35615"/>
                  </a:lnTo>
                  <a:lnTo>
                    <a:pt x="652644" y="20354"/>
                  </a:lnTo>
                  <a:lnTo>
                    <a:pt x="606420" y="9188"/>
                  </a:lnTo>
                  <a:lnTo>
                    <a:pt x="558664" y="2332"/>
                  </a:lnTo>
                  <a:lnTo>
                    <a:pt x="509587" y="0"/>
                  </a:lnTo>
                </a:path>
              </a:pathLst>
            </a:custGeom>
            <a:ln w="571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1374" y="7687266"/>
              <a:ext cx="931823" cy="93182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3030" rIns="0" bIns="0" rtlCol="0" vert="horz">
            <a:spAutoFit/>
          </a:bodyPr>
          <a:lstStyle/>
          <a:p>
            <a:pPr marL="4509770" marR="5080" indent="-4497705">
              <a:lnSpc>
                <a:spcPts val="7950"/>
              </a:lnSpc>
              <a:spcBef>
                <a:spcPts val="890"/>
              </a:spcBef>
            </a:pPr>
            <a:r>
              <a:rPr dirty="0" spc="780"/>
              <a:t>Predecir</a:t>
            </a:r>
            <a:r>
              <a:rPr dirty="0" spc="350"/>
              <a:t> </a:t>
            </a:r>
            <a:r>
              <a:rPr dirty="0" spc="525"/>
              <a:t>el</a:t>
            </a:r>
            <a:r>
              <a:rPr dirty="0" spc="350"/>
              <a:t> </a:t>
            </a:r>
            <a:r>
              <a:rPr dirty="0" spc="905"/>
              <a:t>numero</a:t>
            </a:r>
            <a:r>
              <a:rPr dirty="0" spc="355"/>
              <a:t> </a:t>
            </a:r>
            <a:r>
              <a:rPr dirty="0" spc="640"/>
              <a:t>total</a:t>
            </a:r>
            <a:r>
              <a:rPr dirty="0" spc="350"/>
              <a:t> </a:t>
            </a:r>
            <a:r>
              <a:rPr dirty="0" spc="840"/>
              <a:t>de </a:t>
            </a:r>
            <a:r>
              <a:rPr dirty="0" spc="730"/>
              <a:t>victimas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2112302" y="7941747"/>
            <a:ext cx="270700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55" b="1">
                <a:solidFill>
                  <a:srgbClr val="F4F7FF"/>
                </a:solidFill>
                <a:latin typeface="Calibri"/>
                <a:cs typeface="Calibri"/>
              </a:rPr>
              <a:t>Definición</a:t>
            </a:r>
            <a:r>
              <a:rPr dirty="0" sz="1900" spc="10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180" b="1">
                <a:solidFill>
                  <a:srgbClr val="F4F7FF"/>
                </a:solidFill>
                <a:latin typeface="Calibri"/>
                <a:cs typeface="Calibri"/>
              </a:rPr>
              <a:t>del</a:t>
            </a:r>
            <a:r>
              <a:rPr dirty="0" sz="1900" spc="10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04" b="1">
                <a:solidFill>
                  <a:srgbClr val="F4F7FF"/>
                </a:solidFill>
                <a:latin typeface="Calibri"/>
                <a:cs typeface="Calibri"/>
              </a:rPr>
              <a:t>modelo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633372" y="6460102"/>
            <a:ext cx="27965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80" b="1">
                <a:solidFill>
                  <a:srgbClr val="F4F7FF"/>
                </a:solidFill>
                <a:latin typeface="Calibri"/>
                <a:cs typeface="Calibri"/>
              </a:rPr>
              <a:t>Selección</a:t>
            </a:r>
            <a:r>
              <a:rPr dirty="0" sz="1900" spc="8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20" b="1">
                <a:solidFill>
                  <a:srgbClr val="F4F7FF"/>
                </a:solidFill>
                <a:latin typeface="Calibri"/>
                <a:cs typeface="Calibri"/>
              </a:rPr>
              <a:t>de</a:t>
            </a:r>
            <a:r>
              <a:rPr dirty="0" sz="1900" spc="9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20" b="1">
                <a:solidFill>
                  <a:srgbClr val="F4F7FF"/>
                </a:solidFill>
                <a:latin typeface="Calibri"/>
                <a:cs typeface="Calibri"/>
              </a:rPr>
              <a:t>variables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33372" y="7941747"/>
            <a:ext cx="158877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210" b="1">
                <a:solidFill>
                  <a:srgbClr val="F4F7FF"/>
                </a:solidFill>
                <a:latin typeface="Calibri"/>
                <a:cs typeface="Calibri"/>
              </a:rPr>
              <a:t>Compilación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289703" y="7688317"/>
            <a:ext cx="360045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185" b="1">
                <a:solidFill>
                  <a:srgbClr val="F4F7FF"/>
                </a:solidFill>
                <a:latin typeface="Calibri"/>
                <a:cs typeface="Calibri"/>
              </a:rPr>
              <a:t>Predicción</a:t>
            </a:r>
            <a:r>
              <a:rPr dirty="0" sz="1900" spc="9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95" b="1">
                <a:solidFill>
                  <a:srgbClr val="F4F7FF"/>
                </a:solidFill>
                <a:latin typeface="Calibri"/>
                <a:cs typeface="Calibri"/>
              </a:rPr>
              <a:t>y</a:t>
            </a:r>
            <a:r>
              <a:rPr dirty="0" sz="1900" spc="9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04" b="1">
                <a:solidFill>
                  <a:srgbClr val="F4F7FF"/>
                </a:solidFill>
                <a:latin typeface="Calibri"/>
                <a:cs typeface="Calibri"/>
              </a:rPr>
              <a:t>visualización</a:t>
            </a:r>
            <a:r>
              <a:rPr dirty="0" sz="1900" spc="9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195" b="1">
                <a:solidFill>
                  <a:srgbClr val="F4F7FF"/>
                </a:solidFill>
                <a:latin typeface="Calibri"/>
                <a:cs typeface="Calibri"/>
              </a:rPr>
              <a:t>de </a:t>
            </a:r>
            <a:r>
              <a:rPr dirty="0" sz="1900" spc="190" b="1">
                <a:solidFill>
                  <a:srgbClr val="F4F7FF"/>
                </a:solidFill>
                <a:latin typeface="Calibri"/>
                <a:cs typeface="Calibri"/>
              </a:rPr>
              <a:t>resultados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253102" y="6256204"/>
            <a:ext cx="352742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900" spc="175" b="1">
                <a:solidFill>
                  <a:srgbClr val="F4F7FF"/>
                </a:solidFill>
                <a:latin typeface="Calibri"/>
                <a:cs typeface="Calibri"/>
              </a:rPr>
              <a:t>División</a:t>
            </a:r>
            <a:r>
              <a:rPr dirty="0" sz="1900" spc="9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00" b="1">
                <a:solidFill>
                  <a:srgbClr val="F4F7FF"/>
                </a:solidFill>
                <a:latin typeface="Calibri"/>
                <a:cs typeface="Calibri"/>
              </a:rPr>
              <a:t>en</a:t>
            </a:r>
            <a:r>
              <a:rPr dirty="0" sz="1900" spc="10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00" b="1">
                <a:solidFill>
                  <a:srgbClr val="F4F7FF"/>
                </a:solidFill>
                <a:latin typeface="Calibri"/>
                <a:cs typeface="Calibri"/>
              </a:rPr>
              <a:t>entrenamiento</a:t>
            </a:r>
            <a:r>
              <a:rPr dirty="0" sz="1900" spc="9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1900" spc="245" b="1">
                <a:solidFill>
                  <a:srgbClr val="F4F7FF"/>
                </a:solidFill>
                <a:latin typeface="Calibri"/>
                <a:cs typeface="Calibri"/>
              </a:rPr>
              <a:t>y prueba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58652" y="6636323"/>
            <a:ext cx="270573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480"/>
              </a:lnSpc>
              <a:tabLst>
                <a:tab pos="870585" algn="l"/>
              </a:tabLst>
            </a:pPr>
            <a:r>
              <a:rPr dirty="0" sz="4600" spc="-495" b="1">
                <a:solidFill>
                  <a:srgbClr val="F4F7FF"/>
                </a:solidFill>
                <a:latin typeface="Calibri"/>
                <a:cs typeface="Calibri"/>
              </a:rPr>
              <a:t>1</a:t>
            </a:r>
            <a:r>
              <a:rPr dirty="0" sz="4600" b="1">
                <a:solidFill>
                  <a:srgbClr val="F4F7FF"/>
                </a:solidFill>
                <a:latin typeface="Calibri"/>
                <a:cs typeface="Calibri"/>
              </a:rPr>
              <a:t>	</a:t>
            </a:r>
            <a:r>
              <a:rPr dirty="0" sz="1900" spc="-869" b="1">
                <a:solidFill>
                  <a:srgbClr val="F4F7FF"/>
                </a:solidFill>
                <a:latin typeface="Calibri"/>
                <a:cs typeface="Calibri"/>
              </a:rPr>
              <a:t>n</a:t>
            </a:r>
            <a:r>
              <a:rPr dirty="0" baseline="83333" sz="2850" spc="217" b="1">
                <a:solidFill>
                  <a:srgbClr val="F4F7FF"/>
                </a:solidFill>
                <a:latin typeface="Calibri"/>
                <a:cs typeface="Calibri"/>
              </a:rPr>
              <a:t>S</a:t>
            </a:r>
            <a:r>
              <a:rPr dirty="0" sz="1900" spc="-850" b="1">
                <a:solidFill>
                  <a:srgbClr val="F4F7FF"/>
                </a:solidFill>
                <a:latin typeface="Calibri"/>
                <a:cs typeface="Calibri"/>
              </a:rPr>
              <a:t>o</a:t>
            </a:r>
            <a:r>
              <a:rPr dirty="0" baseline="83333" sz="2850" spc="247" b="1">
                <a:solidFill>
                  <a:srgbClr val="F4F7FF"/>
                </a:solidFill>
                <a:latin typeface="Calibri"/>
                <a:cs typeface="Calibri"/>
              </a:rPr>
              <a:t>i</a:t>
            </a:r>
            <a:r>
              <a:rPr dirty="0" baseline="83333" sz="2850" spc="-89" b="1">
                <a:solidFill>
                  <a:srgbClr val="F4F7FF"/>
                </a:solidFill>
                <a:latin typeface="Calibri"/>
                <a:cs typeface="Calibri"/>
              </a:rPr>
              <a:t>m</a:t>
            </a:r>
            <a:r>
              <a:rPr dirty="0" sz="1900" spc="-2185" b="1">
                <a:solidFill>
                  <a:srgbClr val="F4F7FF"/>
                </a:solidFill>
                <a:latin typeface="Calibri"/>
                <a:cs typeface="Calibri"/>
              </a:rPr>
              <a:t>m</a:t>
            </a:r>
            <a:r>
              <a:rPr dirty="0" sz="1900" spc="165" b="1">
                <a:solidFill>
                  <a:srgbClr val="F4F7FF"/>
                </a:solidFill>
                <a:latin typeface="Calibri"/>
                <a:cs typeface="Calibri"/>
              </a:rPr>
              <a:t>r</a:t>
            </a:r>
            <a:r>
              <a:rPr dirty="0" sz="1900" spc="-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baseline="83333" sz="2850" spc="112" b="1">
                <a:solidFill>
                  <a:srgbClr val="F4F7FF"/>
                </a:solidFill>
                <a:latin typeface="Calibri"/>
                <a:cs typeface="Calibri"/>
              </a:rPr>
              <a:t>u</a:t>
            </a:r>
            <a:r>
              <a:rPr dirty="0" baseline="83333" sz="2850" spc="-135" b="1">
                <a:solidFill>
                  <a:srgbClr val="F4F7FF"/>
                </a:solidFill>
                <a:latin typeface="Calibri"/>
                <a:cs typeface="Calibri"/>
              </a:rPr>
              <a:t>l</a:t>
            </a:r>
            <a:r>
              <a:rPr dirty="0" sz="1900" spc="-710" b="1">
                <a:solidFill>
                  <a:srgbClr val="F4F7FF"/>
                </a:solidFill>
                <a:latin typeface="Calibri"/>
                <a:cs typeface="Calibri"/>
              </a:rPr>
              <a:t>a</a:t>
            </a:r>
            <a:r>
              <a:rPr dirty="0" baseline="83333" sz="2850" spc="-97" b="1">
                <a:solidFill>
                  <a:srgbClr val="F4F7FF"/>
                </a:solidFill>
                <a:latin typeface="Calibri"/>
                <a:cs typeface="Calibri"/>
              </a:rPr>
              <a:t>a</a:t>
            </a:r>
            <a:r>
              <a:rPr dirty="0" sz="1900" spc="-220" b="1">
                <a:solidFill>
                  <a:srgbClr val="F4F7FF"/>
                </a:solidFill>
                <a:latin typeface="Calibri"/>
                <a:cs typeface="Calibri"/>
              </a:rPr>
              <a:t>l</a:t>
            </a:r>
            <a:r>
              <a:rPr dirty="0" baseline="83333" sz="2850" spc="-630" b="1">
                <a:solidFill>
                  <a:srgbClr val="F4F7FF"/>
                </a:solidFill>
                <a:latin typeface="Calibri"/>
                <a:cs typeface="Calibri"/>
              </a:rPr>
              <a:t>c</a:t>
            </a:r>
            <a:r>
              <a:rPr dirty="0" sz="1900" spc="75" b="1">
                <a:solidFill>
                  <a:srgbClr val="F4F7FF"/>
                </a:solidFill>
                <a:latin typeface="Calibri"/>
                <a:cs typeface="Calibri"/>
              </a:rPr>
              <a:t>i</a:t>
            </a:r>
            <a:r>
              <a:rPr dirty="0" baseline="83333" sz="2850" spc="-577" b="1">
                <a:solidFill>
                  <a:srgbClr val="F4F7FF"/>
                </a:solidFill>
                <a:latin typeface="Calibri"/>
                <a:cs typeface="Calibri"/>
              </a:rPr>
              <a:t>i</a:t>
            </a:r>
            <a:r>
              <a:rPr dirty="0" sz="1900" spc="-265" b="1">
                <a:solidFill>
                  <a:srgbClr val="F4F7FF"/>
                </a:solidFill>
                <a:latin typeface="Calibri"/>
                <a:cs typeface="Calibri"/>
              </a:rPr>
              <a:t>z</a:t>
            </a:r>
            <a:r>
              <a:rPr dirty="0" baseline="83333" sz="2850" spc="-817" b="1">
                <a:solidFill>
                  <a:srgbClr val="F4F7FF"/>
                </a:solidFill>
                <a:latin typeface="Calibri"/>
                <a:cs typeface="Calibri"/>
              </a:rPr>
              <a:t>ó</a:t>
            </a:r>
            <a:r>
              <a:rPr dirty="0" sz="1900" spc="-310" b="1">
                <a:solidFill>
                  <a:srgbClr val="F4F7FF"/>
                </a:solidFill>
                <a:latin typeface="Calibri"/>
                <a:cs typeface="Calibri"/>
              </a:rPr>
              <a:t>a</a:t>
            </a:r>
            <a:r>
              <a:rPr dirty="0" baseline="83333" sz="2850" spc="-765" b="1">
                <a:solidFill>
                  <a:srgbClr val="F4F7FF"/>
                </a:solidFill>
                <a:latin typeface="Calibri"/>
                <a:cs typeface="Calibri"/>
              </a:rPr>
              <a:t>n</a:t>
            </a:r>
            <a:r>
              <a:rPr dirty="0" sz="1900" spc="75" b="1">
                <a:solidFill>
                  <a:srgbClr val="F4F7FF"/>
                </a:solidFill>
                <a:latin typeface="Calibri"/>
                <a:cs typeface="Calibri"/>
              </a:rPr>
              <a:t>c</a:t>
            </a:r>
            <a:r>
              <a:rPr dirty="0" sz="1900" spc="-135" b="1">
                <a:solidFill>
                  <a:srgbClr val="F4F7FF"/>
                </a:solidFill>
                <a:latin typeface="Calibri"/>
                <a:cs typeface="Calibri"/>
              </a:rPr>
              <a:t>i</a:t>
            </a:r>
            <a:r>
              <a:rPr dirty="0" baseline="83333" sz="2850" spc="-930" b="1">
                <a:solidFill>
                  <a:srgbClr val="F4F7FF"/>
                </a:solidFill>
                <a:latin typeface="Calibri"/>
                <a:cs typeface="Calibri"/>
              </a:rPr>
              <a:t>y</a:t>
            </a:r>
            <a:r>
              <a:rPr dirty="0" sz="1900" spc="75" b="1">
                <a:solidFill>
                  <a:srgbClr val="F4F7FF"/>
                </a:solidFill>
                <a:latin typeface="Calibri"/>
                <a:cs typeface="Calibri"/>
              </a:rPr>
              <a:t>ó</a:t>
            </a:r>
            <a:r>
              <a:rPr dirty="0" sz="1900" spc="80" b="1">
                <a:solidFill>
                  <a:srgbClr val="F4F7FF"/>
                </a:solidFill>
                <a:latin typeface="Calibri"/>
                <a:cs typeface="Calibri"/>
              </a:rPr>
              <a:t>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32855" y="7785393"/>
            <a:ext cx="417830" cy="7321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00" spc="695" b="1">
                <a:solidFill>
                  <a:srgbClr val="F4F7FF"/>
                </a:solidFill>
                <a:latin typeface="Calibri"/>
                <a:cs typeface="Calibri"/>
              </a:rPr>
              <a:t>4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16242" y="6289137"/>
            <a:ext cx="468630" cy="7321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00" spc="1095" b="1">
                <a:solidFill>
                  <a:srgbClr val="F4F7FF"/>
                </a:solidFill>
                <a:latin typeface="Calibri"/>
                <a:cs typeface="Calibri"/>
              </a:rPr>
              <a:t>2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49282" y="7785393"/>
            <a:ext cx="403225" cy="7321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00" spc="580" b="1">
                <a:solidFill>
                  <a:srgbClr val="F4F7FF"/>
                </a:solidFill>
                <a:latin typeface="Calibri"/>
                <a:cs typeface="Calibri"/>
              </a:rPr>
              <a:t>5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258872" y="6289137"/>
            <a:ext cx="417195" cy="7321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00" spc="670" b="1">
                <a:solidFill>
                  <a:srgbClr val="F4F7FF"/>
                </a:solidFill>
                <a:latin typeface="Calibri"/>
                <a:cs typeface="Calibri"/>
              </a:rPr>
              <a:t>3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251877" y="7785393"/>
            <a:ext cx="431165" cy="7321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00" spc="790" b="1">
                <a:solidFill>
                  <a:srgbClr val="F4F7FF"/>
                </a:solidFill>
                <a:latin typeface="Calibri"/>
                <a:cs typeface="Calibri"/>
              </a:rPr>
              <a:t>6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8834" y="0"/>
              <a:ext cx="5299165" cy="37710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93235"/>
              <a:ext cx="4983596" cy="32937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104" y="1262431"/>
              <a:ext cx="6486524" cy="5791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313" y="3498507"/>
              <a:ext cx="6362699" cy="57626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548120">
              <a:lnSpc>
                <a:spcPct val="100000"/>
              </a:lnSpc>
              <a:spcBef>
                <a:spcPts val="100"/>
              </a:spcBef>
            </a:pPr>
            <a:r>
              <a:rPr dirty="0" spc="1130"/>
              <a:t>CODIGO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4920" y="291913"/>
              <a:ext cx="5419724" cy="99917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3868" y="816959"/>
              <a:ext cx="5991224" cy="44767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304" y="5289456"/>
              <a:ext cx="11296648" cy="4657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3586" y="5474914"/>
            <a:ext cx="9944098" cy="1771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0027" rIns="0" bIns="0" rtlCol="0" vert="horz">
            <a:spAutoFit/>
          </a:bodyPr>
          <a:lstStyle/>
          <a:p>
            <a:pPr marL="6055360" marR="2613025" indent="-3246120">
              <a:lnSpc>
                <a:spcPts val="7950"/>
              </a:lnSpc>
              <a:spcBef>
                <a:spcPts val="940"/>
              </a:spcBef>
            </a:pPr>
            <a:r>
              <a:rPr dirty="0" spc="780"/>
              <a:t>Predecir</a:t>
            </a:r>
            <a:r>
              <a:rPr dirty="0" spc="350"/>
              <a:t> </a:t>
            </a:r>
            <a:r>
              <a:rPr dirty="0" spc="525"/>
              <a:t>el</a:t>
            </a:r>
            <a:r>
              <a:rPr dirty="0" spc="350"/>
              <a:t> </a:t>
            </a:r>
            <a:r>
              <a:rPr dirty="0" spc="905"/>
              <a:t>numero</a:t>
            </a:r>
            <a:r>
              <a:rPr dirty="0" spc="350"/>
              <a:t> </a:t>
            </a:r>
            <a:r>
              <a:rPr dirty="0" spc="630"/>
              <a:t>total </a:t>
            </a:r>
            <a:r>
              <a:rPr dirty="0" spc="865"/>
              <a:t>de</a:t>
            </a:r>
            <a:r>
              <a:rPr dirty="0" spc="335"/>
              <a:t> </a:t>
            </a:r>
            <a:r>
              <a:rPr dirty="0" spc="780"/>
              <a:t>heridos</a:t>
            </a:r>
          </a:p>
          <a:p>
            <a:pPr marL="12700" marR="5080">
              <a:lnSpc>
                <a:spcPts val="4580"/>
              </a:lnSpc>
            </a:pPr>
            <a:r>
              <a:rPr dirty="0" sz="3300" spc="365" b="0">
                <a:solidFill>
                  <a:srgbClr val="FFFFFF"/>
                </a:solidFill>
                <a:latin typeface="Calibri"/>
                <a:cs typeface="Calibri"/>
              </a:rPr>
              <a:t>Este</a:t>
            </a:r>
            <a:r>
              <a:rPr dirty="0" sz="3300" spc="12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00" b="0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330" b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530" b="0">
                <a:solidFill>
                  <a:srgbClr val="FFFFFF"/>
                </a:solidFill>
                <a:latin typeface="Calibri"/>
                <a:cs typeface="Calibri"/>
              </a:rPr>
              <a:t>muy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90" b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35" b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25" b="0">
                <a:solidFill>
                  <a:srgbClr val="FFFFFF"/>
                </a:solidFill>
                <a:latin typeface="Calibri"/>
                <a:cs typeface="Calibri"/>
              </a:rPr>
              <a:t>anterior,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325" b="0">
                <a:solidFill>
                  <a:srgbClr val="FFFFFF"/>
                </a:solidFill>
                <a:latin typeface="Calibri"/>
                <a:cs typeface="Calibri"/>
              </a:rPr>
              <a:t>pero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15" b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75" b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15" b="0">
                <a:solidFill>
                  <a:srgbClr val="FFFFFF"/>
                </a:solidFill>
                <a:latin typeface="Calibri"/>
                <a:cs typeface="Calibri"/>
              </a:rPr>
              <a:t>pequeño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25" b="0">
                <a:solidFill>
                  <a:srgbClr val="FFFFFF"/>
                </a:solidFill>
                <a:latin typeface="Calibri"/>
                <a:cs typeface="Calibri"/>
              </a:rPr>
              <a:t>cambio</a:t>
            </a:r>
            <a:r>
              <a:rPr dirty="0" sz="3300" spc="12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95" b="0">
                <a:solidFill>
                  <a:srgbClr val="FFFFFF"/>
                </a:solidFill>
                <a:latin typeface="Calibri"/>
                <a:cs typeface="Calibri"/>
              </a:rPr>
              <a:t>importante: </a:t>
            </a:r>
            <a:r>
              <a:rPr dirty="0" sz="3300" spc="335" b="0">
                <a:solidFill>
                  <a:srgbClr val="FFFFFF"/>
                </a:solidFill>
                <a:latin typeface="Calibri"/>
                <a:cs typeface="Calibri"/>
              </a:rPr>
              <a:t>ahora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35" b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75" b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33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75" b="0">
                <a:solidFill>
                  <a:srgbClr val="FFFFFF"/>
                </a:solidFill>
                <a:latin typeface="Calibri"/>
                <a:cs typeface="Calibri"/>
              </a:rPr>
              <a:t>objetivo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145" b="0">
                <a:solidFill>
                  <a:srgbClr val="FFFFFF"/>
                </a:solidFill>
                <a:latin typeface="Calibri"/>
                <a:cs typeface="Calibri"/>
              </a:rPr>
              <a:t>(y)</a:t>
            </a:r>
            <a:r>
              <a:rPr dirty="0" sz="33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330" b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310" b="0">
                <a:solidFill>
                  <a:srgbClr val="FFFFFF"/>
                </a:solidFill>
                <a:latin typeface="Calibri"/>
                <a:cs typeface="Calibri"/>
              </a:rPr>
              <a:t>Injured</a:t>
            </a:r>
            <a:r>
              <a:rPr dirty="0" sz="33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60" b="0">
                <a:solidFill>
                  <a:srgbClr val="FFFFFF"/>
                </a:solidFill>
                <a:latin typeface="Calibri"/>
                <a:cs typeface="Calibri"/>
              </a:rPr>
              <a:t>(heridos)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09" b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33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360" b="0">
                <a:solidFill>
                  <a:srgbClr val="FFFFFF"/>
                </a:solidFill>
                <a:latin typeface="Calibri"/>
                <a:cs typeface="Calibri"/>
              </a:rPr>
              <a:t>lugar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409" b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300" spc="1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54" b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dirty="0" sz="3300" spc="13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265" b="0">
                <a:solidFill>
                  <a:srgbClr val="FFFFFF"/>
                </a:solidFill>
                <a:latin typeface="Calibri"/>
                <a:cs typeface="Calibri"/>
              </a:rPr>
              <a:t>victims.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5386" y="1028788"/>
              <a:ext cx="5322613" cy="92106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659" y="1978237"/>
              <a:ext cx="6315074" cy="57816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0600" y="1978237"/>
              <a:ext cx="6315074" cy="5762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217" rIns="0" bIns="0" rtlCol="0" vert="horz">
            <a:spAutoFit/>
          </a:bodyPr>
          <a:lstStyle/>
          <a:p>
            <a:pPr marL="4886325">
              <a:lnSpc>
                <a:spcPct val="100000"/>
              </a:lnSpc>
              <a:spcBef>
                <a:spcPts val="100"/>
              </a:spcBef>
            </a:pPr>
            <a:r>
              <a:rPr dirty="0" spc="1130"/>
              <a:t>CODIGO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461" y="1636349"/>
              <a:ext cx="5638799" cy="70103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04" y="0"/>
              <a:ext cx="7562849" cy="56102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5206" y="5606343"/>
              <a:ext cx="11296648" cy="4657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3030" rIns="0" bIns="0" rtlCol="0" vert="horz">
            <a:spAutoFit/>
          </a:bodyPr>
          <a:lstStyle/>
          <a:p>
            <a:pPr marL="335280" marR="5080" indent="-323215">
              <a:lnSpc>
                <a:spcPts val="7950"/>
              </a:lnSpc>
              <a:spcBef>
                <a:spcPts val="890"/>
              </a:spcBef>
            </a:pPr>
            <a:r>
              <a:rPr dirty="0" spc="780"/>
              <a:t>Predecir</a:t>
            </a:r>
            <a:r>
              <a:rPr dirty="0" spc="345"/>
              <a:t> </a:t>
            </a:r>
            <a:r>
              <a:rPr dirty="0" spc="525"/>
              <a:t>el</a:t>
            </a:r>
            <a:r>
              <a:rPr dirty="0" spc="350"/>
              <a:t> </a:t>
            </a:r>
            <a:r>
              <a:rPr dirty="0" spc="894"/>
              <a:t>numero </a:t>
            </a:r>
            <a:r>
              <a:rPr dirty="0" spc="640"/>
              <a:t>total</a:t>
            </a:r>
            <a:r>
              <a:rPr dirty="0" spc="345"/>
              <a:t> </a:t>
            </a:r>
            <a:r>
              <a:rPr dirty="0" spc="865"/>
              <a:t>de</a:t>
            </a:r>
            <a:r>
              <a:rPr dirty="0" spc="345"/>
              <a:t> </a:t>
            </a:r>
            <a:r>
              <a:rPr dirty="0" spc="650"/>
              <a:t>fallecidos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468583" y="3791712"/>
            <a:ext cx="15624810" cy="114935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12065" marR="5080">
              <a:lnSpc>
                <a:spcPts val="2930"/>
              </a:lnSpc>
              <a:spcBef>
                <a:spcPts val="254"/>
              </a:spcBef>
            </a:pPr>
            <a:r>
              <a:rPr dirty="0" sz="2500" spc="190" b="1">
                <a:solidFill>
                  <a:srgbClr val="F4F7FF"/>
                </a:solidFill>
                <a:latin typeface="Calibri"/>
                <a:cs typeface="Calibri"/>
              </a:rPr>
              <a:t>Este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0" b="1">
                <a:solidFill>
                  <a:srgbClr val="F4F7FF"/>
                </a:solidFill>
                <a:latin typeface="Calibri"/>
                <a:cs typeface="Calibri"/>
              </a:rPr>
              <a:t>código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25" b="1">
                <a:solidFill>
                  <a:srgbClr val="F4F7FF"/>
                </a:solidFill>
                <a:latin typeface="Calibri"/>
                <a:cs typeface="Calibri"/>
              </a:rPr>
              <a:t>es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60" b="1">
                <a:solidFill>
                  <a:srgbClr val="F4F7FF"/>
                </a:solidFill>
                <a:latin typeface="Calibri"/>
                <a:cs typeface="Calibri"/>
              </a:rPr>
              <a:t>prácticamente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300" b="1">
                <a:solidFill>
                  <a:srgbClr val="F4F7FF"/>
                </a:solidFill>
                <a:latin typeface="Calibri"/>
                <a:cs typeface="Calibri"/>
              </a:rPr>
              <a:t>igual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455" b="1">
                <a:solidFill>
                  <a:srgbClr val="F4F7FF"/>
                </a:solidFill>
                <a:latin typeface="Calibri"/>
                <a:cs typeface="Calibri"/>
              </a:rPr>
              <a:t>a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10" b="1">
                <a:solidFill>
                  <a:srgbClr val="F4F7FF"/>
                </a:solidFill>
                <a:latin typeface="Calibri"/>
                <a:cs typeface="Calibri"/>
              </a:rPr>
              <a:t>los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60" b="1">
                <a:solidFill>
                  <a:srgbClr val="F4F7FF"/>
                </a:solidFill>
                <a:latin typeface="Calibri"/>
                <a:cs typeface="Calibri"/>
              </a:rPr>
              <a:t>anteriores,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300" b="1">
                <a:solidFill>
                  <a:srgbClr val="F4F7FF"/>
                </a:solidFill>
                <a:latin typeface="Calibri"/>
                <a:cs typeface="Calibri"/>
              </a:rPr>
              <a:t>pero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365" b="1">
                <a:solidFill>
                  <a:srgbClr val="F4F7FF"/>
                </a:solidFill>
                <a:latin typeface="Calibri"/>
                <a:cs typeface="Calibri"/>
              </a:rPr>
              <a:t>ahora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40" b="1">
                <a:solidFill>
                  <a:srgbClr val="F4F7FF"/>
                </a:solidFill>
                <a:latin typeface="Calibri"/>
                <a:cs typeface="Calibri"/>
              </a:rPr>
              <a:t>estás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0" b="1">
                <a:solidFill>
                  <a:srgbClr val="F4F7FF"/>
                </a:solidFill>
                <a:latin typeface="Calibri"/>
                <a:cs typeface="Calibri"/>
              </a:rPr>
              <a:t>entrenando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345" b="1">
                <a:solidFill>
                  <a:srgbClr val="F4F7FF"/>
                </a:solidFill>
                <a:latin typeface="Calibri"/>
                <a:cs typeface="Calibri"/>
              </a:rPr>
              <a:t>una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85" b="1">
                <a:solidFill>
                  <a:srgbClr val="F4F7FF"/>
                </a:solidFill>
                <a:latin typeface="Calibri"/>
                <a:cs typeface="Calibri"/>
              </a:rPr>
              <a:t>red </a:t>
            </a:r>
            <a:r>
              <a:rPr dirty="0" sz="2500" spc="290" b="1">
                <a:solidFill>
                  <a:srgbClr val="F4F7FF"/>
                </a:solidFill>
                <a:latin typeface="Calibri"/>
                <a:cs typeface="Calibri"/>
              </a:rPr>
              <a:t>neuronal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395" b="1">
                <a:solidFill>
                  <a:srgbClr val="F4F7FF"/>
                </a:solidFill>
                <a:latin typeface="Calibri"/>
                <a:cs typeface="Calibri"/>
              </a:rPr>
              <a:t>para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70" b="1">
                <a:solidFill>
                  <a:srgbClr val="F4F7FF"/>
                </a:solidFill>
                <a:latin typeface="Calibri"/>
                <a:cs typeface="Calibri"/>
              </a:rPr>
              <a:t>predecir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0" b="1">
                <a:solidFill>
                  <a:srgbClr val="F4F7FF"/>
                </a:solidFill>
                <a:latin typeface="Calibri"/>
                <a:cs typeface="Calibri"/>
              </a:rPr>
              <a:t>la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0" b="1">
                <a:solidFill>
                  <a:srgbClr val="F4F7FF"/>
                </a:solidFill>
                <a:latin typeface="Calibri"/>
                <a:cs typeface="Calibri"/>
              </a:rPr>
              <a:t>cantidad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5" b="1">
                <a:solidFill>
                  <a:srgbClr val="F4F7FF"/>
                </a:solidFill>
                <a:latin typeface="Calibri"/>
                <a:cs typeface="Calibri"/>
              </a:rPr>
              <a:t>de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25" b="1">
                <a:solidFill>
                  <a:srgbClr val="F4F7FF"/>
                </a:solidFill>
                <a:latin typeface="Calibri"/>
                <a:cs typeface="Calibri"/>
              </a:rPr>
              <a:t>fallecidos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15" b="1">
                <a:solidFill>
                  <a:srgbClr val="F4F7FF"/>
                </a:solidFill>
                <a:latin typeface="Calibri"/>
                <a:cs typeface="Calibri"/>
              </a:rPr>
              <a:t>(Fatalities)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65" b="1">
                <a:solidFill>
                  <a:srgbClr val="F4F7FF"/>
                </a:solidFill>
                <a:latin typeface="Calibri"/>
                <a:cs typeface="Calibri"/>
              </a:rPr>
              <a:t>en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5" b="1">
                <a:solidFill>
                  <a:srgbClr val="F4F7FF"/>
                </a:solidFill>
                <a:latin typeface="Calibri"/>
                <a:cs typeface="Calibri"/>
              </a:rPr>
              <a:t>un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29" b="1">
                <a:solidFill>
                  <a:srgbClr val="F4F7FF"/>
                </a:solidFill>
                <a:latin typeface="Calibri"/>
                <a:cs typeface="Calibri"/>
              </a:rPr>
              <a:t>conjunto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5" b="1">
                <a:solidFill>
                  <a:srgbClr val="F4F7FF"/>
                </a:solidFill>
                <a:latin typeface="Calibri"/>
                <a:cs typeface="Calibri"/>
              </a:rPr>
              <a:t>de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80" b="1">
                <a:solidFill>
                  <a:srgbClr val="F4F7FF"/>
                </a:solidFill>
                <a:latin typeface="Calibri"/>
                <a:cs typeface="Calibri"/>
              </a:rPr>
              <a:t>datos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95" b="1">
                <a:solidFill>
                  <a:srgbClr val="F4F7FF"/>
                </a:solidFill>
                <a:latin typeface="Calibri"/>
                <a:cs typeface="Calibri"/>
              </a:rPr>
              <a:t>de</a:t>
            </a:r>
            <a:r>
              <a:rPr dirty="0" sz="2500" spc="12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04" b="1">
                <a:solidFill>
                  <a:srgbClr val="F4F7FF"/>
                </a:solidFill>
                <a:latin typeface="Calibri"/>
                <a:cs typeface="Calibri"/>
              </a:rPr>
              <a:t>tiroteos </a:t>
            </a:r>
            <a:r>
              <a:rPr dirty="0" sz="2500" spc="275" b="1">
                <a:solidFill>
                  <a:srgbClr val="F4F7FF"/>
                </a:solidFill>
                <a:latin typeface="Calibri"/>
                <a:cs typeface="Calibri"/>
              </a:rPr>
              <a:t>simulados</a:t>
            </a:r>
            <a:r>
              <a:rPr dirty="0" sz="2500" spc="130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265" b="1">
                <a:solidFill>
                  <a:srgbClr val="F4F7FF"/>
                </a:solidFill>
                <a:latin typeface="Calibri"/>
                <a:cs typeface="Calibri"/>
              </a:rPr>
              <a:t>en</a:t>
            </a:r>
            <a:r>
              <a:rPr dirty="0" sz="2500" spc="135" b="1">
                <a:solidFill>
                  <a:srgbClr val="F4F7FF"/>
                </a:solidFill>
                <a:latin typeface="Calibri"/>
                <a:cs typeface="Calibri"/>
              </a:rPr>
              <a:t> </a:t>
            </a:r>
            <a:r>
              <a:rPr dirty="0" sz="2500" spc="195" b="1">
                <a:solidFill>
                  <a:srgbClr val="F4F7FF"/>
                </a:solidFill>
                <a:latin typeface="Calibri"/>
                <a:cs typeface="Calibri"/>
              </a:rPr>
              <a:t>EE.UU.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4263" y="2397604"/>
              <a:ext cx="6734174" cy="57911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7833" y="2397604"/>
              <a:ext cx="6267449" cy="57626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129" rIns="0" bIns="0" rtlCol="0" vert="horz">
            <a:spAutoFit/>
          </a:bodyPr>
          <a:lstStyle/>
          <a:p>
            <a:pPr marL="6548120">
              <a:lnSpc>
                <a:spcPct val="100000"/>
              </a:lnSpc>
              <a:spcBef>
                <a:spcPts val="100"/>
              </a:spcBef>
            </a:pPr>
            <a:r>
              <a:rPr dirty="0" spc="1130"/>
              <a:t>CODIGO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Wilmer Andrés Romero cala</dc:creator>
  <cp:keywords>DAGor1eYpek,BADhvBpVRXY,0</cp:keywords>
  <dc:title>Presentación de Tecnología Inteligencia Artificial Profesional Sencilla Azul y Negro</dc:title>
  <dcterms:created xsi:type="dcterms:W3CDTF">2025-05-28T06:12:40Z</dcterms:created>
  <dcterms:modified xsi:type="dcterms:W3CDTF">2025-05-28T06:12:40Z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2025-05-28T00:00:00Z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2025-05-28T00:00:00Z</vt:filetime>
  </property>
  <property fmtid="{D5CDD505-2E9C-101B-9397-08002B2CF9AE}" pid="5" name="Producer">
    <vt:lpwstr>Canva</vt:lpwstr>
  </property>
</Properties>
</file>